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111" r:id="rId2"/>
  </p:sldIdLst>
  <p:sldSz cx="12192000" cy="6858000"/>
  <p:notesSz cx="6858000" cy="9144000"/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620728-1C2F-4DDF-B0E0-6AB10C771DE4}" type="datetimeFigureOut">
              <a:rPr lang="LID4096" smtClean="0"/>
              <a:t>02/16/2022</a:t>
            </a:fld>
            <a:endParaRPr lang="LID4096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ID4096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9D2706-6ACF-4B31-A8F5-E3849215C537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0151618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B8291F-7122-4223-8777-35D50163381A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10807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2E927-9A80-45CD-B85A-A79D2B8FE6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6250CE-FB45-456D-A51D-64CEEA91FE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14968A-1CCE-4E4C-B695-1D83D2521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5226A-55F4-4DFB-A854-9E111815DA97}" type="datetimeFigureOut">
              <a:rPr lang="LID4096" smtClean="0"/>
              <a:t>02/16/2022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B88F6D-4E4C-486F-8674-2E9C981F9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163EE4-97D3-4196-A076-00F317699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A22FE-7BA9-46A2-A5CA-BB3C96A1666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047573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1EF71-11AF-4A5A-A17E-1576A70EE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7DD373-43D9-4A74-95BE-763BC0BA43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10F821-3006-4046-A5E3-F60947070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5226A-55F4-4DFB-A854-9E111815DA97}" type="datetimeFigureOut">
              <a:rPr lang="LID4096" smtClean="0"/>
              <a:t>02/16/2022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F8B70F-3BF6-439A-83E8-942786499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A98DB3-27E1-4B61-8E48-3221B4F3C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A22FE-7BA9-46A2-A5CA-BB3C96A1666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727395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7C9C56D-6385-4915-997A-5815DCECC8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D90DFA-BC24-4202-BA4B-66E76A41AC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F63238-DBD5-40F3-B03C-81040EC101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5226A-55F4-4DFB-A854-9E111815DA97}" type="datetimeFigureOut">
              <a:rPr lang="LID4096" smtClean="0"/>
              <a:t>02/16/2022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330E00-7A45-47F0-A8E8-6D4DEF9B8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18B89B-FE8E-488C-948B-50F9A3E63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A22FE-7BA9-46A2-A5CA-BB3C96A1666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1831971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BCM.DK TOOLS TEMPLATE">
    <p:bg>
      <p:bgPr>
        <a:solidFill>
          <a:srgbClr val="374D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5B18014D-7318-4E40-9BD6-694375F8FEF9}"/>
              </a:ext>
            </a:extLst>
          </p:cNvPr>
          <p:cNvSpPr/>
          <p:nvPr userDrawn="1"/>
        </p:nvSpPr>
        <p:spPr>
          <a:xfrm>
            <a:off x="319177" y="284672"/>
            <a:ext cx="11559398" cy="62987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Billede 4">
            <a:extLst>
              <a:ext uri="{FF2B5EF4-FFF2-40B4-BE49-F238E27FC236}">
                <a16:creationId xmlns:a16="http://schemas.microsoft.com/office/drawing/2014/main" id="{8A63A2A7-3DCD-004F-AC03-F5E00447B9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82000"/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843895" y="6591084"/>
            <a:ext cx="1034680" cy="274837"/>
          </a:xfrm>
          <a:prstGeom prst="rect">
            <a:avLst/>
          </a:prstGeom>
        </p:spPr>
      </p:pic>
      <p:pic>
        <p:nvPicPr>
          <p:cNvPr id="10" name="Picture 3" descr="Icon&#10;&#10;Description automatically generated">
            <a:extLst>
              <a:ext uri="{FF2B5EF4-FFF2-40B4-BE49-F238E27FC236}">
                <a16:creationId xmlns:a16="http://schemas.microsoft.com/office/drawing/2014/main" id="{DCB8F9B7-02D2-D546-8689-1F84A023566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88748" y="6144768"/>
            <a:ext cx="414269" cy="414269"/>
          </a:xfrm>
          <a:prstGeom prst="rect">
            <a:avLst/>
          </a:prstGeom>
        </p:spPr>
      </p:pic>
      <p:sp>
        <p:nvSpPr>
          <p:cNvPr id="11" name="Tekstfelt 10">
            <a:extLst>
              <a:ext uri="{FF2B5EF4-FFF2-40B4-BE49-F238E27FC236}">
                <a16:creationId xmlns:a16="http://schemas.microsoft.com/office/drawing/2014/main" id="{62A7CAD5-DA09-1549-82A1-8E131D86069F}"/>
              </a:ext>
            </a:extLst>
          </p:cNvPr>
          <p:cNvSpPr txBox="1"/>
          <p:nvPr userDrawn="1"/>
        </p:nvSpPr>
        <p:spPr>
          <a:xfrm>
            <a:off x="236472" y="6603024"/>
            <a:ext cx="1032993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This work is licensed under the Creative Commons Attribution-Non Commercial-Share Alike that allows changes to be made to the model non-commercially, as long as credit is given to the author.</a:t>
            </a:r>
          </a:p>
        </p:txBody>
      </p:sp>
    </p:spTree>
    <p:extLst>
      <p:ext uri="{BB962C8B-B14F-4D97-AF65-F5344CB8AC3E}">
        <p14:creationId xmlns:p14="http://schemas.microsoft.com/office/powerpoint/2010/main" val="1171825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A09A05-E5C8-4BE5-B651-4688C7961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5E3131-868F-4D98-849C-8353916CAD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EBB53C-366D-4ED7-B8BA-91C97B556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5226A-55F4-4DFB-A854-9E111815DA97}" type="datetimeFigureOut">
              <a:rPr lang="LID4096" smtClean="0"/>
              <a:t>02/16/2022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45F9BD-2B35-4E43-BCB4-455530E29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302AE8-0A37-4AFE-B336-0B3179CCA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A22FE-7BA9-46A2-A5CA-BB3C96A1666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697558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26199-19C7-4182-82C8-A493C08959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8599B8-6AEF-4336-8392-9D9D84DD63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1B7090-F5C1-4B36-AADC-533481A7D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5226A-55F4-4DFB-A854-9E111815DA97}" type="datetimeFigureOut">
              <a:rPr lang="LID4096" smtClean="0"/>
              <a:t>02/16/2022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DA212C-3339-4193-8357-AFA742986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840B62-30B9-4649-B417-AB1564C6F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A22FE-7BA9-46A2-A5CA-BB3C96A1666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317683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1EF0B-8664-4A1B-9C42-0B5F6FCDC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8048BE-9B2F-407F-8D02-3D292E491E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F49016-ED62-44AA-871F-5229915EF1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043FF6-7FCC-4FBD-892B-2C7999AD7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5226A-55F4-4DFB-A854-9E111815DA97}" type="datetimeFigureOut">
              <a:rPr lang="LID4096" smtClean="0"/>
              <a:t>02/16/2022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7CBB72-D8F3-4051-8936-C67DFF52C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04621E-6E7E-4814-88E9-E4A1D585D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A22FE-7BA9-46A2-A5CA-BB3C96A1666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762615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B0ECE2-4312-4610-9B2E-F8034CCFD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361E42-DDD7-46C1-AD28-DF966FF75C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FC7985-45CF-497C-B2FF-FC5533C5E1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58C578-DE85-489C-97D8-339B71B01B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68CDE0-6C23-40A6-8A0A-F297153780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1569F14-9E5E-4E9C-9D93-919AB733A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5226A-55F4-4DFB-A854-9E111815DA97}" type="datetimeFigureOut">
              <a:rPr lang="LID4096" smtClean="0"/>
              <a:t>02/16/2022</a:t>
            </a:fld>
            <a:endParaRPr lang="LID4096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081566-4016-40A9-8A99-E79F74FED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111A64-E998-4833-958B-C6D62BC96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A22FE-7BA9-46A2-A5CA-BB3C96A1666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647040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FC38C-631C-4D5E-B775-8653DDF4A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E18701-1A2A-469E-B38F-072A6EC71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5226A-55F4-4DFB-A854-9E111815DA97}" type="datetimeFigureOut">
              <a:rPr lang="LID4096" smtClean="0"/>
              <a:t>02/16/2022</a:t>
            </a:fld>
            <a:endParaRPr lang="LID4096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97C3E6-B075-4A63-9748-03AFE6315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98999A-AFB0-4EF6-8852-10141965B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A22FE-7BA9-46A2-A5CA-BB3C96A1666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662744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2B5C891-1B1A-4F04-9E8A-69AD5697E2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5226A-55F4-4DFB-A854-9E111815DA97}" type="datetimeFigureOut">
              <a:rPr lang="LID4096" smtClean="0"/>
              <a:t>02/16/2022</a:t>
            </a:fld>
            <a:endParaRPr lang="LID4096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900422-CCC2-4939-B230-26C694FF2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C110C9-5E5F-4A14-9373-275C4A713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A22FE-7BA9-46A2-A5CA-BB3C96A1666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979573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10EB8-52F3-4FCD-89F4-FB3C44BA6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762B23-9CAF-4AA3-AB41-A484E492D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05D2ED-6389-42D3-9A9B-0C23BCFEA8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39E9B8-0E18-45C6-ABB4-DA4252FBF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5226A-55F4-4DFB-A854-9E111815DA97}" type="datetimeFigureOut">
              <a:rPr lang="LID4096" smtClean="0"/>
              <a:t>02/16/2022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5F46C5-2D3D-4D06-807A-8573AB4A0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FEE3B4-6CC2-439E-9A40-CA121B9C1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A22FE-7BA9-46A2-A5CA-BB3C96A1666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87623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3A6998-0082-49C3-BE79-6513A3689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87F3D4F-CC31-408C-80D8-ABF0190E14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782D89-F73F-4E77-9EA3-7FCEFD5A93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F0E875-1E0D-4F6F-A278-B412AB2D7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5226A-55F4-4DFB-A854-9E111815DA97}" type="datetimeFigureOut">
              <a:rPr lang="LID4096" smtClean="0"/>
              <a:t>02/16/2022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B4D80D-4FB8-42A6-B675-1318D7BFB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B6BBBE-AC60-41F3-BDAD-15EFA7F22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A22FE-7BA9-46A2-A5CA-BB3C96A1666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369417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00D978-55D2-40DF-B51A-0E50C3700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369AF7-2BC0-4330-9483-3AD515383B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CF7706-54A9-4179-8F34-DA94CB4256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15226A-55F4-4DFB-A854-9E111815DA97}" type="datetimeFigureOut">
              <a:rPr lang="LID4096" smtClean="0"/>
              <a:t>02/16/2022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729497-B505-4859-A51D-573452CEA9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C509EE-1EF3-4483-BEAD-97A034E402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0A22FE-7BA9-46A2-A5CA-BB3C96A1666D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466482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ID4096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EB675C1-E303-A741-A9EC-AA1E20531CF3}"/>
              </a:ext>
            </a:extLst>
          </p:cNvPr>
          <p:cNvSpPr/>
          <p:nvPr/>
        </p:nvSpPr>
        <p:spPr>
          <a:xfrm>
            <a:off x="342249" y="5947507"/>
            <a:ext cx="2932387" cy="624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graphicFrame>
        <p:nvGraphicFramePr>
          <p:cNvPr id="11" name="Tabel 10">
            <a:extLst>
              <a:ext uri="{FF2B5EF4-FFF2-40B4-BE49-F238E27FC236}">
                <a16:creationId xmlns:a16="http://schemas.microsoft.com/office/drawing/2014/main" id="{9FF0BCE6-EE9C-AC4A-A313-AE91F3CF8222}"/>
              </a:ext>
            </a:extLst>
          </p:cNvPr>
          <p:cNvGraphicFramePr>
            <a:graphicFrameLocks noGrp="1"/>
          </p:cNvGraphicFramePr>
          <p:nvPr/>
        </p:nvGraphicFramePr>
        <p:xfrm>
          <a:off x="494776" y="834481"/>
          <a:ext cx="11166130" cy="525488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14176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89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8971">
                  <a:extLst>
                    <a:ext uri="{9D8B030D-6E8A-4147-A177-3AD203B41FA5}">
                      <a16:colId xmlns:a16="http://schemas.microsoft.com/office/drawing/2014/main" val="317726110"/>
                    </a:ext>
                  </a:extLst>
                </a:gridCol>
                <a:gridCol w="27191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114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767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LT Pro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LT Pro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LT Pro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LT Pro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LT Pro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LT Pro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LT Pro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LT Pro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LT Pro"/>
                        </a:defRPr>
                      </a:lvl9pPr>
                    </a:lstStyle>
                    <a:p>
                      <a:endParaRPr lang="en-GB" sz="1050" b="0" noProof="0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n-GB" sz="1050" b="0" noProof="0" dirty="0">
                          <a:solidFill>
                            <a:schemeClr val="bg1"/>
                          </a:solidFill>
                        </a:rPr>
                        <a:t>Internal stakeholders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7065"/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LT Pro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LT Pro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LT Pro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LT Pro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LT Pro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LT Pro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LT Pro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LT Pro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LT Pro"/>
                        </a:defRPr>
                      </a:lvl9pPr>
                    </a:lstStyle>
                    <a:p>
                      <a:endParaRPr lang="en-GB" sz="1050" b="0" noProof="0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n-GB" sz="1050" b="0" noProof="0" dirty="0">
                          <a:solidFill>
                            <a:schemeClr val="bg1"/>
                          </a:solidFill>
                        </a:rPr>
                        <a:t>Step 1 / Change (Kotter phase 1-2)                      Period: 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706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900" b="0" noProof="0" dirty="0"/>
                    </a:p>
                  </a:txBody>
                  <a:tcPr>
                    <a:solidFill>
                      <a:srgbClr val="92B897"/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LT Pro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LT Pro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LT Pro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LT Pro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LT Pro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LT Pro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LT Pro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LT Pro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venir Next LT Pro"/>
                        </a:defRPr>
                      </a:lvl9pPr>
                    </a:lstStyle>
                    <a:p>
                      <a:endParaRPr lang="en-GB" sz="1050" b="0" noProof="0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n-GB" sz="1050" b="0" noProof="0" dirty="0">
                          <a:solidFill>
                            <a:schemeClr val="bg1"/>
                          </a:solidFill>
                        </a:rPr>
                        <a:t>Step 2 / Integration (Kotter phase 3)                             Period: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706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900" b="0" noProof="0" dirty="0"/>
                    </a:p>
                  </a:txBody>
                  <a:tcPr>
                    <a:solidFill>
                      <a:srgbClr val="92B89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415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9pPr>
                    </a:lstStyle>
                    <a:p>
                      <a:endParaRPr lang="en-GB" sz="1050" b="0" noProof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706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9pPr>
                    </a:lstStyle>
                    <a:p>
                      <a:endParaRPr lang="en-GB" sz="1050" b="0" noProof="0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n-GB" sz="1050" b="0" noProof="0" dirty="0">
                          <a:solidFill>
                            <a:schemeClr val="bg1"/>
                          </a:solidFill>
                        </a:rPr>
                        <a:t>Hardwiring  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706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9pPr>
                    </a:lstStyle>
                    <a:p>
                      <a:endParaRPr lang="en-GB" sz="1050" b="0" noProof="0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n-GB" sz="1050" b="0" noProof="0" dirty="0" err="1">
                          <a:solidFill>
                            <a:schemeClr val="bg1"/>
                          </a:solidFill>
                        </a:rPr>
                        <a:t>Softwiring</a:t>
                      </a:r>
                      <a:endParaRPr lang="en-GB" sz="1050" b="0" noProof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706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9pPr>
                    </a:lstStyle>
                    <a:p>
                      <a:endParaRPr lang="en-GB" sz="1050" b="0" noProof="0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n-GB" sz="1050" b="0" noProof="0" dirty="0">
                          <a:solidFill>
                            <a:schemeClr val="bg1"/>
                          </a:solidFill>
                        </a:rPr>
                        <a:t>Hardwiring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706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9pPr>
                    </a:lstStyle>
                    <a:p>
                      <a:endParaRPr lang="en-GB" sz="1050" b="0" noProof="0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n-GB" sz="1050" b="0" noProof="0" dirty="0" err="1">
                          <a:solidFill>
                            <a:schemeClr val="bg1"/>
                          </a:solidFill>
                        </a:rPr>
                        <a:t>Softwiring</a:t>
                      </a:r>
                      <a:endParaRPr lang="en-GB" sz="1050" b="0" noProof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706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3521549"/>
                  </a:ext>
                </a:extLst>
              </a:tr>
              <a:tr h="8692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9pPr>
                    </a:lstStyle>
                    <a:p>
                      <a:endParaRPr lang="en-GB" sz="1050" b="0" i="0" noProof="0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n-GB" sz="1050" b="0" i="0" noProof="0" dirty="0">
                          <a:solidFill>
                            <a:schemeClr val="bg1"/>
                          </a:solidFill>
                        </a:rPr>
                        <a:t>Executive</a:t>
                      </a:r>
                    </a:p>
                    <a:p>
                      <a:r>
                        <a:rPr lang="en-GB" sz="1050" b="0" i="0" noProof="0" dirty="0">
                          <a:solidFill>
                            <a:schemeClr val="bg1"/>
                          </a:solidFill>
                        </a:rPr>
                        <a:t>Management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706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9pPr>
                    </a:lstStyle>
                    <a:p>
                      <a:endParaRPr lang="en-US" sz="105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9pPr>
                    </a:lstStyle>
                    <a:p>
                      <a:endParaRPr lang="en-US" sz="105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9pPr>
                    </a:lstStyle>
                    <a:p>
                      <a:endParaRPr lang="en-US" sz="105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9pPr>
                    </a:lstStyle>
                    <a:p>
                      <a:endParaRPr lang="en-US" sz="105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760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9pPr>
                    </a:lstStyle>
                    <a:p>
                      <a:endParaRPr lang="en-GB" sz="1050" b="0" i="0" noProof="0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n-GB" sz="1050" b="0" i="0" noProof="0" dirty="0">
                          <a:solidFill>
                            <a:schemeClr val="bg1"/>
                          </a:solidFill>
                        </a:rPr>
                        <a:t>Middle management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706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9pPr>
                    </a:lstStyle>
                    <a:p>
                      <a:endParaRPr lang="en-US" sz="105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9pPr>
                    </a:lstStyle>
                    <a:p>
                      <a:endParaRPr lang="en-US" sz="105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9pPr>
                    </a:lstStyle>
                    <a:p>
                      <a:endParaRPr lang="en-US" sz="105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9pPr>
                    </a:lstStyle>
                    <a:p>
                      <a:endParaRPr lang="en-US" sz="105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3195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9pPr>
                    </a:lstStyle>
                    <a:p>
                      <a:endParaRPr lang="en-GB" sz="1050" b="0" i="0" noProof="0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n-GB" sz="1050" b="0" i="0" noProof="0" dirty="0">
                          <a:solidFill>
                            <a:schemeClr val="bg1"/>
                          </a:solidFill>
                        </a:rPr>
                        <a:t>Employees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706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9pPr>
                    </a:lstStyle>
                    <a:p>
                      <a:endParaRPr lang="en-US" sz="105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9pPr>
                    </a:lstStyle>
                    <a:p>
                      <a:endParaRPr lang="en-US" sz="105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9pPr>
                    </a:lstStyle>
                    <a:p>
                      <a:endParaRPr lang="en-US" sz="105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9pPr>
                    </a:lstStyle>
                    <a:p>
                      <a:endParaRPr lang="en-US" sz="105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5037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9pPr>
                    </a:lstStyle>
                    <a:p>
                      <a:endParaRPr lang="en-GB" sz="1050" b="0" i="0" noProof="0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n-GB" sz="1050" b="0" i="0" noProof="0" dirty="0">
                          <a:solidFill>
                            <a:schemeClr val="bg1"/>
                          </a:solidFill>
                        </a:rPr>
                        <a:t>Departments / Units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706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9pPr>
                    </a:lstStyle>
                    <a:p>
                      <a:endParaRPr lang="en-US" sz="105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9pPr>
                    </a:lstStyle>
                    <a:p>
                      <a:endParaRPr lang="en-US" sz="105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9pPr>
                    </a:lstStyle>
                    <a:p>
                      <a:endParaRPr lang="en-US" sz="105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venir Next LT Pro"/>
                        </a:defRPr>
                      </a:lvl9pPr>
                    </a:lstStyle>
                    <a:p>
                      <a:endParaRPr lang="en-US" sz="105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" name="Tekstfelt 11">
            <a:extLst>
              <a:ext uri="{FF2B5EF4-FFF2-40B4-BE49-F238E27FC236}">
                <a16:creationId xmlns:a16="http://schemas.microsoft.com/office/drawing/2014/main" id="{F8527047-02CD-B34B-84B2-A0588DB4C5AE}"/>
              </a:ext>
            </a:extLst>
          </p:cNvPr>
          <p:cNvSpPr txBox="1"/>
          <p:nvPr/>
        </p:nvSpPr>
        <p:spPr>
          <a:xfrm>
            <a:off x="494775" y="475079"/>
            <a:ext cx="94853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0" cap="none" spc="300" normalizeH="0" baseline="0" noProof="0" dirty="0">
                <a:ln>
                  <a:noFill/>
                </a:ln>
                <a:solidFill>
                  <a:srgbClr val="374D62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CORPORATE ENGAGEMENT PLANNING I </a:t>
            </a:r>
            <a:r>
              <a:rPr kumimoji="0" lang="en-GB" sz="1400" b="0" i="0" u="none" strike="noStrike" kern="0" cap="none" spc="300" normalizeH="0" baseline="0" noProof="0" dirty="0">
                <a:ln>
                  <a:noFill/>
                </a:ln>
                <a:solidFill>
                  <a:srgbClr val="D77621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TEMPLATE</a:t>
            </a: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07EEEDE3-A6D7-CC45-8979-96EB021A5D0E}"/>
              </a:ext>
            </a:extLst>
          </p:cNvPr>
          <p:cNvSpPr txBox="1"/>
          <p:nvPr/>
        </p:nvSpPr>
        <p:spPr>
          <a:xfrm>
            <a:off x="473003" y="6137096"/>
            <a:ext cx="435615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374D62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Corporate Engagement Planning Template. TANIA ELLIS – The Social Business Company® </a:t>
            </a:r>
          </a:p>
        </p:txBody>
      </p:sp>
    </p:spTree>
    <p:extLst>
      <p:ext uri="{BB962C8B-B14F-4D97-AF65-F5344CB8AC3E}">
        <p14:creationId xmlns:p14="http://schemas.microsoft.com/office/powerpoint/2010/main" val="12088549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55</Words>
  <Application>Microsoft Office PowerPoint</Application>
  <PresentationFormat>Widescreen</PresentationFormat>
  <Paragraphs>26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 Next LT Pro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Marina Kahle</dc:creator>
  <cp:lastModifiedBy>Marina Kahle</cp:lastModifiedBy>
  <cp:revision>3</cp:revision>
  <dcterms:created xsi:type="dcterms:W3CDTF">2022-02-16T10:58:23Z</dcterms:created>
  <dcterms:modified xsi:type="dcterms:W3CDTF">2022-02-16T11:35:03Z</dcterms:modified>
</cp:coreProperties>
</file>